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charset="0"/>
      <p:regular r:id="rId11"/>
    </p:embeddedFont>
    <p:embeddedFont>
      <p:font typeface="Arimo Bold" panose="020B0604020202020204" charset="0"/>
      <p:regular r:id="rId12"/>
    </p:embeddedFont>
    <p:embeddedFont>
      <p:font typeface="Canva Sans" panose="020B0604020202020204" charset="0"/>
      <p:regular r:id="rId13"/>
    </p:embeddedFont>
    <p:embeddedFont>
      <p:font typeface="Garet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46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471069" y="370317"/>
            <a:ext cx="16788231" cy="6942110"/>
            <a:chOff x="0" y="0"/>
            <a:chExt cx="4421632" cy="1828438"/>
          </a:xfrm>
        </p:grpSpPr>
        <p:sp>
          <p:nvSpPr>
            <p:cNvPr id="4" name="Freeform 4"/>
            <p:cNvSpPr/>
            <p:nvPr/>
          </p:nvSpPr>
          <p:spPr>
            <a:xfrm>
              <a:off x="19378" y="4838"/>
              <a:ext cx="4382875" cy="1823601"/>
            </a:xfrm>
            <a:custGeom>
              <a:avLst/>
              <a:gdLst/>
              <a:ahLst/>
              <a:cxnLst/>
              <a:rect l="l" t="t" r="r" b="b"/>
              <a:pathLst>
                <a:path w="4382875" h="1823601">
                  <a:moveTo>
                    <a:pt x="2235422" y="9020"/>
                  </a:moveTo>
                  <a:lnTo>
                    <a:pt x="4358270" y="677852"/>
                  </a:lnTo>
                  <a:cubicBezTo>
                    <a:pt x="4368393" y="681042"/>
                    <a:pt x="4376345" y="688934"/>
                    <a:pt x="4379610" y="699032"/>
                  </a:cubicBezTo>
                  <a:cubicBezTo>
                    <a:pt x="4382876" y="709130"/>
                    <a:pt x="4381050" y="720185"/>
                    <a:pt x="4374712" y="728697"/>
                  </a:cubicBezTo>
                  <a:lnTo>
                    <a:pt x="3586923" y="1786614"/>
                  </a:lnTo>
                  <a:cubicBezTo>
                    <a:pt x="3569592" y="1809887"/>
                    <a:pt x="3542282" y="1823600"/>
                    <a:pt x="3513265" y="1823600"/>
                  </a:cubicBezTo>
                  <a:lnTo>
                    <a:pt x="869611" y="1823600"/>
                  </a:lnTo>
                  <a:cubicBezTo>
                    <a:pt x="840594" y="1823600"/>
                    <a:pt x="813284" y="1809887"/>
                    <a:pt x="795953" y="1786614"/>
                  </a:cubicBezTo>
                  <a:lnTo>
                    <a:pt x="8165" y="728697"/>
                  </a:lnTo>
                  <a:cubicBezTo>
                    <a:pt x="1826" y="720185"/>
                    <a:pt x="0" y="709130"/>
                    <a:pt x="3266" y="699032"/>
                  </a:cubicBezTo>
                  <a:cubicBezTo>
                    <a:pt x="6531" y="688934"/>
                    <a:pt x="14483" y="681042"/>
                    <a:pt x="24606" y="677852"/>
                  </a:cubicBezTo>
                  <a:lnTo>
                    <a:pt x="2147454" y="9020"/>
                  </a:lnTo>
                  <a:cubicBezTo>
                    <a:pt x="2176083" y="0"/>
                    <a:pt x="2206793" y="0"/>
                    <a:pt x="2235422" y="9020"/>
                  </a:cubicBezTo>
                  <a:close/>
                </a:path>
              </a:pathLst>
            </a:custGeom>
            <a:gradFill rotWithShape="1">
              <a:gsLst>
                <a:gs pos="0">
                  <a:srgbClr val="397D84">
                    <a:alpha val="77000"/>
                  </a:srgbClr>
                </a:gs>
                <a:gs pos="100000">
                  <a:srgbClr val="03070E">
                    <a:alpha val="36190"/>
                  </a:srgbClr>
                </a:gs>
              </a:gsLst>
              <a:lin ang="0"/>
            </a:gradFill>
            <a:ln w="66675" cap="rnd">
              <a:gradFill>
                <a:gsLst>
                  <a:gs pos="0">
                    <a:srgbClr val="397D84">
                      <a:alpha val="77000"/>
                    </a:srgbClr>
                  </a:gs>
                  <a:gs pos="100000">
                    <a:srgbClr val="03070E">
                      <a:alpha val="36190"/>
                    </a:srgbClr>
                  </a:gs>
                </a:gsLst>
                <a:lin ang="0"/>
              </a:gradFill>
              <a:prstDash val="solid"/>
              <a:round/>
            </a:ln>
          </p:spPr>
        </p:sp>
        <p:sp>
          <p:nvSpPr>
            <p:cNvPr id="5" name="TextBox 5"/>
            <p:cNvSpPr txBox="1"/>
            <p:nvPr/>
          </p:nvSpPr>
          <p:spPr>
            <a:xfrm>
              <a:off x="716980" y="386476"/>
              <a:ext cx="2987673" cy="1272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9072160">
            <a:off x="14787057" y="6786057"/>
            <a:ext cx="4944486" cy="494448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397D84">
                      <a:alpha val="100000"/>
                    </a:srgbClr>
                  </a:gs>
                  <a:gs pos="100000">
                    <a:srgbClr val="03070E">
                      <a:alpha val="47000"/>
                    </a:srgbClr>
                  </a:gs>
                </a:gsLst>
                <a:lin ang="0"/>
              </a:gra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146602" y="6786057"/>
            <a:ext cx="4944486" cy="494448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397D84">
                      <a:alpha val="100000"/>
                    </a:srgbClr>
                  </a:gs>
                  <a:gs pos="100000">
                    <a:srgbClr val="03070E">
                      <a:alpha val="47000"/>
                    </a:srgbClr>
                  </a:gs>
                </a:gsLst>
                <a:lin ang="0"/>
              </a:gra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4029637" y="857250"/>
            <a:ext cx="9671094" cy="4714259"/>
          </a:xfrm>
          <a:prstGeom prst="rect">
            <a:avLst/>
          </a:prstGeom>
        </p:spPr>
        <p:txBody>
          <a:bodyPr lIns="0" tIns="0" rIns="0" bIns="0" rtlCol="0" anchor="t">
            <a:spAutoFit/>
          </a:bodyPr>
          <a:lstStyle/>
          <a:p>
            <a:pPr algn="ctr">
              <a:lnSpc>
                <a:spcPts val="12548"/>
              </a:lnSpc>
              <a:spcBef>
                <a:spcPct val="0"/>
              </a:spcBef>
            </a:pPr>
            <a:r>
              <a:rPr lang="en-US" sz="8963" b="1">
                <a:solidFill>
                  <a:srgbClr val="FFFFFF"/>
                </a:solidFill>
                <a:latin typeface="Garet Bold"/>
                <a:ea typeface="Garet Bold"/>
                <a:cs typeface="Garet Bold"/>
                <a:sym typeface="Garet Bold"/>
              </a:rPr>
              <a:t>OPS-SAT SPACECRAFT AUTONOMY</a:t>
            </a:r>
          </a:p>
        </p:txBody>
      </p:sp>
      <p:sp>
        <p:nvSpPr>
          <p:cNvPr id="13" name="TextBox 13"/>
          <p:cNvSpPr txBox="1"/>
          <p:nvPr/>
        </p:nvSpPr>
        <p:spPr>
          <a:xfrm>
            <a:off x="436577" y="7504008"/>
            <a:ext cx="5691458" cy="352852"/>
          </a:xfrm>
          <a:prstGeom prst="rect">
            <a:avLst/>
          </a:prstGeom>
        </p:spPr>
        <p:txBody>
          <a:bodyPr lIns="0" tIns="0" rIns="0" bIns="0" rtlCol="0" anchor="t">
            <a:spAutoFit/>
          </a:bodyPr>
          <a:lstStyle/>
          <a:p>
            <a:pPr algn="ctr">
              <a:lnSpc>
                <a:spcPts val="2936"/>
              </a:lnSpc>
              <a:spcBef>
                <a:spcPct val="0"/>
              </a:spcBef>
            </a:pPr>
            <a:r>
              <a:rPr lang="en-US" sz="2097" dirty="0" err="1">
                <a:solidFill>
                  <a:srgbClr val="FFFFFF"/>
                </a:solidFill>
                <a:latin typeface="Canva Sans"/>
                <a:ea typeface="Canva Sans"/>
                <a:cs typeface="Canva Sans"/>
                <a:sym typeface="Canva Sans"/>
              </a:rPr>
              <a:t>NAME:Krushnai</a:t>
            </a:r>
            <a:r>
              <a:rPr lang="en-US" sz="2097" dirty="0">
                <a:solidFill>
                  <a:srgbClr val="FFFFFF"/>
                </a:solidFill>
                <a:latin typeface="Canva Sans"/>
                <a:ea typeface="Canva Sans"/>
                <a:cs typeface="Canva Sans"/>
                <a:sym typeface="Canva Sans"/>
              </a:rPr>
              <a:t> </a:t>
            </a:r>
            <a:r>
              <a:rPr lang="en-US" sz="2097" dirty="0" err="1">
                <a:solidFill>
                  <a:srgbClr val="FFFFFF"/>
                </a:solidFill>
                <a:latin typeface="Canva Sans"/>
                <a:ea typeface="Canva Sans"/>
                <a:cs typeface="Canva Sans"/>
                <a:sym typeface="Canva Sans"/>
              </a:rPr>
              <a:t>Burpalle</a:t>
            </a:r>
            <a:r>
              <a:rPr lang="en-US" sz="2097" dirty="0">
                <a:solidFill>
                  <a:srgbClr val="FFFFFF"/>
                </a:solidFill>
                <a:latin typeface="Canva Sans"/>
                <a:ea typeface="Canva Sans"/>
                <a:cs typeface="Canva Sans"/>
                <a:sym typeface="Canva Sans"/>
              </a:rPr>
              <a:t>    ROLLNO:2317010</a:t>
            </a:r>
          </a:p>
        </p:txBody>
      </p:sp>
      <p:sp>
        <p:nvSpPr>
          <p:cNvPr id="14" name="TextBox 14"/>
          <p:cNvSpPr txBox="1"/>
          <p:nvPr/>
        </p:nvSpPr>
        <p:spPr>
          <a:xfrm>
            <a:off x="-536722" y="8287933"/>
            <a:ext cx="7638056" cy="369687"/>
          </a:xfrm>
          <a:prstGeom prst="rect">
            <a:avLst/>
          </a:prstGeom>
        </p:spPr>
        <p:txBody>
          <a:bodyPr lIns="0" tIns="0" rIns="0" bIns="0" rtlCol="0" anchor="t">
            <a:spAutoFit/>
          </a:bodyPr>
          <a:lstStyle/>
          <a:p>
            <a:pPr algn="ctr">
              <a:lnSpc>
                <a:spcPts val="3093"/>
              </a:lnSpc>
              <a:spcBef>
                <a:spcPct val="0"/>
              </a:spcBef>
            </a:pPr>
            <a:r>
              <a:rPr lang="en-US" sz="2209" dirty="0" err="1">
                <a:solidFill>
                  <a:srgbClr val="FFFFFF"/>
                </a:solidFill>
                <a:latin typeface="Canva Sans"/>
                <a:ea typeface="Canva Sans"/>
                <a:cs typeface="Canva Sans"/>
                <a:sym typeface="Canva Sans"/>
              </a:rPr>
              <a:t>NAME:Srushti</a:t>
            </a:r>
            <a:r>
              <a:rPr lang="en-US" sz="2209">
                <a:solidFill>
                  <a:srgbClr val="FFFFFF"/>
                </a:solidFill>
                <a:latin typeface="Canva Sans"/>
                <a:ea typeface="Canva Sans"/>
                <a:cs typeface="Canva Sans"/>
                <a:sym typeface="Canva Sans"/>
              </a:rPr>
              <a:t>  Bhosale   ROLLNO:2317008</a:t>
            </a:r>
          </a:p>
        </p:txBody>
      </p:sp>
      <p:sp>
        <p:nvSpPr>
          <p:cNvPr id="15" name="TextBox 15"/>
          <p:cNvSpPr txBox="1"/>
          <p:nvPr/>
        </p:nvSpPr>
        <p:spPr>
          <a:xfrm>
            <a:off x="-326760" y="9055832"/>
            <a:ext cx="6861698" cy="366837"/>
          </a:xfrm>
          <a:prstGeom prst="rect">
            <a:avLst/>
          </a:prstGeom>
        </p:spPr>
        <p:txBody>
          <a:bodyPr lIns="0" tIns="0" rIns="0" bIns="0" rtlCol="0" anchor="t">
            <a:spAutoFit/>
          </a:bodyPr>
          <a:lstStyle/>
          <a:p>
            <a:pPr algn="ctr">
              <a:lnSpc>
                <a:spcPts val="3066"/>
              </a:lnSpc>
              <a:spcBef>
                <a:spcPct val="0"/>
              </a:spcBef>
            </a:pPr>
            <a:r>
              <a:rPr lang="en-US" sz="2190">
                <a:solidFill>
                  <a:srgbClr val="FFFFFF"/>
                </a:solidFill>
                <a:latin typeface="Canva Sans"/>
                <a:ea typeface="Canva Sans"/>
                <a:cs typeface="Canva Sans"/>
                <a:sym typeface="Canva Sans"/>
              </a:rPr>
              <a:t>NAME:Aarya Gaikwad    ROLLNO:2317025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298012" y="1257732"/>
            <a:ext cx="697751" cy="709359"/>
          </a:xfrm>
          <a:custGeom>
            <a:avLst/>
            <a:gdLst/>
            <a:ahLst/>
            <a:cxnLst/>
            <a:rect l="l" t="t" r="r" b="b"/>
            <a:pathLst>
              <a:path w="697751" h="709359">
                <a:moveTo>
                  <a:pt x="0" y="0"/>
                </a:moveTo>
                <a:lnTo>
                  <a:pt x="697751" y="0"/>
                </a:lnTo>
                <a:lnTo>
                  <a:pt x="697751" y="709359"/>
                </a:lnTo>
                <a:lnTo>
                  <a:pt x="0" y="7093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111934" y="3378288"/>
            <a:ext cx="4294731" cy="4305495"/>
          </a:xfrm>
          <a:custGeom>
            <a:avLst/>
            <a:gdLst/>
            <a:ahLst/>
            <a:cxnLst/>
            <a:rect l="l" t="t" r="r" b="b"/>
            <a:pathLst>
              <a:path w="4294731" h="4305495">
                <a:moveTo>
                  <a:pt x="0" y="0"/>
                </a:moveTo>
                <a:lnTo>
                  <a:pt x="4294732" y="0"/>
                </a:lnTo>
                <a:lnTo>
                  <a:pt x="4294732" y="4305495"/>
                </a:lnTo>
                <a:lnTo>
                  <a:pt x="0" y="4305495"/>
                </a:lnTo>
                <a:lnTo>
                  <a:pt x="0" y="0"/>
                </a:lnTo>
                <a:close/>
              </a:path>
            </a:pathLst>
          </a:custGeom>
          <a:blipFill>
            <a:blip r:embed="rId5"/>
            <a:stretch>
              <a:fillRect/>
            </a:stretch>
          </a:blipFill>
        </p:spPr>
      </p:sp>
      <p:sp>
        <p:nvSpPr>
          <p:cNvPr id="5" name="TextBox 5"/>
          <p:cNvSpPr txBox="1"/>
          <p:nvPr/>
        </p:nvSpPr>
        <p:spPr>
          <a:xfrm>
            <a:off x="421454" y="1514768"/>
            <a:ext cx="8529572" cy="1037995"/>
          </a:xfrm>
          <a:prstGeom prst="rect">
            <a:avLst/>
          </a:prstGeom>
        </p:spPr>
        <p:txBody>
          <a:bodyPr lIns="0" tIns="0" rIns="0" bIns="0" rtlCol="0" anchor="t">
            <a:spAutoFit/>
          </a:bodyPr>
          <a:lstStyle/>
          <a:p>
            <a:pPr algn="l">
              <a:lnSpc>
                <a:spcPts val="7861"/>
              </a:lnSpc>
            </a:pPr>
            <a:r>
              <a:rPr lang="en-US" sz="7707" b="1">
                <a:solidFill>
                  <a:srgbClr val="FFFFFF"/>
                </a:solidFill>
                <a:latin typeface="Garet Bold"/>
                <a:ea typeface="Garet Bold"/>
                <a:cs typeface="Garet Bold"/>
                <a:sym typeface="Garet Bold"/>
              </a:rPr>
              <a:t>INTRODUCTION</a:t>
            </a:r>
          </a:p>
        </p:txBody>
      </p:sp>
      <p:sp>
        <p:nvSpPr>
          <p:cNvPr id="6" name="TextBox 6"/>
          <p:cNvSpPr txBox="1"/>
          <p:nvPr/>
        </p:nvSpPr>
        <p:spPr>
          <a:xfrm>
            <a:off x="1228527" y="4327620"/>
            <a:ext cx="16030773" cy="2980040"/>
          </a:xfrm>
          <a:prstGeom prst="rect">
            <a:avLst/>
          </a:prstGeom>
        </p:spPr>
        <p:txBody>
          <a:bodyPr lIns="0" tIns="0" rIns="0" bIns="0" rtlCol="0" anchor="t">
            <a:spAutoFit/>
          </a:bodyPr>
          <a:lstStyle/>
          <a:p>
            <a:pPr algn="l">
              <a:lnSpc>
                <a:spcPts val="4741"/>
              </a:lnSpc>
            </a:pPr>
            <a:r>
              <a:rPr lang="en-US" sz="3386">
                <a:solidFill>
                  <a:srgbClr val="FFFFFF"/>
                </a:solidFill>
                <a:latin typeface="Arimo"/>
                <a:ea typeface="Arimo"/>
                <a:cs typeface="Arimo"/>
                <a:sym typeface="Arimo"/>
              </a:rPr>
              <a:t>OPS-SAT is a small ESA satellite that tests new ideas in spacecraft operations, focusing on autonomy. It acts as an in-orbit lab for experimenting with advanced tech to boost future space mission autonomy. With a powerful onboard computer, OPS-SAT tests software that can decide without human help, aiming to increase efficiency, cut costs, and support complex missions.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298012" y="1257732"/>
            <a:ext cx="697751" cy="709359"/>
          </a:xfrm>
          <a:custGeom>
            <a:avLst/>
            <a:gdLst/>
            <a:ahLst/>
            <a:cxnLst/>
            <a:rect l="l" t="t" r="r" b="b"/>
            <a:pathLst>
              <a:path w="697751" h="709359">
                <a:moveTo>
                  <a:pt x="0" y="0"/>
                </a:moveTo>
                <a:lnTo>
                  <a:pt x="697751" y="0"/>
                </a:lnTo>
                <a:lnTo>
                  <a:pt x="697751" y="709359"/>
                </a:lnTo>
                <a:lnTo>
                  <a:pt x="0" y="7093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548957" y="2130726"/>
            <a:ext cx="5749056" cy="6689810"/>
            <a:chOff x="0" y="0"/>
            <a:chExt cx="698500" cy="812800"/>
          </a:xfrm>
        </p:grpSpPr>
        <p:sp>
          <p:nvSpPr>
            <p:cNvPr id="5" name="Freeform 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49456" r="-49456"/>
              </a:stretch>
            </a:blipFill>
            <a:ln w="38100" cap="sq">
              <a:gradFill>
                <a:gsLst>
                  <a:gs pos="0">
                    <a:srgbClr val="397D84">
                      <a:alpha val="100000"/>
                    </a:srgbClr>
                  </a:gs>
                  <a:gs pos="100000">
                    <a:srgbClr val="FFFFFF">
                      <a:alpha val="47000"/>
                    </a:srgbClr>
                  </a:gs>
                </a:gsLst>
                <a:lin ang="0"/>
              </a:gradFill>
              <a:prstDash val="solid"/>
              <a:miter/>
            </a:ln>
          </p:spPr>
        </p:sp>
      </p:grpSp>
      <p:sp>
        <p:nvSpPr>
          <p:cNvPr id="6" name="TextBox 6"/>
          <p:cNvSpPr txBox="1"/>
          <p:nvPr/>
        </p:nvSpPr>
        <p:spPr>
          <a:xfrm>
            <a:off x="1057275" y="1284877"/>
            <a:ext cx="8115300" cy="1825205"/>
          </a:xfrm>
          <a:prstGeom prst="rect">
            <a:avLst/>
          </a:prstGeom>
        </p:spPr>
        <p:txBody>
          <a:bodyPr lIns="0" tIns="0" rIns="0" bIns="0" rtlCol="0" anchor="t">
            <a:spAutoFit/>
          </a:bodyPr>
          <a:lstStyle/>
          <a:p>
            <a:pPr algn="l">
              <a:lnSpc>
                <a:spcPts val="7037"/>
              </a:lnSpc>
            </a:pPr>
            <a:r>
              <a:rPr lang="en-US" sz="6899" b="1">
                <a:solidFill>
                  <a:srgbClr val="FFFFFF"/>
                </a:solidFill>
                <a:latin typeface="Garet Bold"/>
                <a:ea typeface="Garet Bold"/>
                <a:cs typeface="Garet Bold"/>
                <a:sym typeface="Garet Bold"/>
              </a:rPr>
              <a:t>PROBLEM STATEMENT</a:t>
            </a:r>
          </a:p>
        </p:txBody>
      </p:sp>
      <p:grpSp>
        <p:nvGrpSpPr>
          <p:cNvPr id="7" name="Group 7"/>
          <p:cNvGrpSpPr/>
          <p:nvPr/>
        </p:nvGrpSpPr>
        <p:grpSpPr>
          <a:xfrm>
            <a:off x="14584552" y="3733228"/>
            <a:ext cx="2994755" cy="3484806"/>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53434" r="-53434"/>
              </a:stretch>
            </a:blipFill>
            <a:ln w="38100" cap="sq">
              <a:gradFill>
                <a:gsLst>
                  <a:gs pos="0">
                    <a:srgbClr val="397D84">
                      <a:alpha val="100000"/>
                    </a:srgbClr>
                  </a:gs>
                  <a:gs pos="100000">
                    <a:srgbClr val="FFFFFF">
                      <a:alpha val="47000"/>
                    </a:srgbClr>
                  </a:gs>
                </a:gsLst>
                <a:lin ang="0"/>
              </a:gradFill>
              <a:prstDash val="solid"/>
              <a:miter/>
            </a:ln>
          </p:spPr>
        </p:sp>
      </p:grpSp>
      <p:sp>
        <p:nvSpPr>
          <p:cNvPr id="9" name="TextBox 9"/>
          <p:cNvSpPr txBox="1"/>
          <p:nvPr/>
        </p:nvSpPr>
        <p:spPr>
          <a:xfrm>
            <a:off x="2780310" y="4121724"/>
            <a:ext cx="11959728" cy="5615009"/>
          </a:xfrm>
          <a:prstGeom prst="rect">
            <a:avLst/>
          </a:prstGeom>
        </p:spPr>
        <p:txBody>
          <a:bodyPr lIns="0" tIns="0" rIns="0" bIns="0" rtlCol="0" anchor="t">
            <a:spAutoFit/>
          </a:bodyPr>
          <a:lstStyle/>
          <a:p>
            <a:pPr algn="l">
              <a:lnSpc>
                <a:spcPts val="4462"/>
              </a:lnSpc>
            </a:pPr>
            <a:r>
              <a:rPr lang="en-US" sz="3187">
                <a:solidFill>
                  <a:srgbClr val="FFFFFF"/>
                </a:solidFill>
                <a:latin typeface="Arimo"/>
                <a:ea typeface="Arimo"/>
                <a:cs typeface="Arimo"/>
                <a:sym typeface="Arimo"/>
              </a:rPr>
              <a:t>The OPS-SAT spacecraft autonomy problem revolves around enhancing the satellite's ability to operate independently without continuous human intervention. The challenge is to develop and implement advanced algorithms and systems that enable the spacecraft to make real-time decisions based on its environment and mission objectives. This involves improving onboard processing capabilities for tasks such as navigation, data analysis, and anomaly detection, ensuring the spacecraft can adapt to unexpected situations and optimize its performance while minimizing reliance on ground control.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298012" y="1257732"/>
            <a:ext cx="697751" cy="709359"/>
          </a:xfrm>
          <a:custGeom>
            <a:avLst/>
            <a:gdLst/>
            <a:ahLst/>
            <a:cxnLst/>
            <a:rect l="l" t="t" r="r" b="b"/>
            <a:pathLst>
              <a:path w="697751" h="709359">
                <a:moveTo>
                  <a:pt x="0" y="0"/>
                </a:moveTo>
                <a:lnTo>
                  <a:pt x="697751" y="0"/>
                </a:lnTo>
                <a:lnTo>
                  <a:pt x="697751" y="709359"/>
                </a:lnTo>
                <a:lnTo>
                  <a:pt x="0" y="7093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60010" y="2209383"/>
            <a:ext cx="5643190" cy="6566621"/>
            <a:chOff x="0" y="0"/>
            <a:chExt cx="698500" cy="812800"/>
          </a:xfrm>
        </p:grpSpPr>
        <p:sp>
          <p:nvSpPr>
            <p:cNvPr id="5" name="Freeform 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43090" r="-43090"/>
              </a:stretch>
            </a:blipFill>
            <a:ln w="38100" cap="sq">
              <a:gradFill>
                <a:gsLst>
                  <a:gs pos="0">
                    <a:srgbClr val="397D84">
                      <a:alpha val="100000"/>
                    </a:srgbClr>
                  </a:gs>
                  <a:gs pos="100000">
                    <a:srgbClr val="FFFFFF">
                      <a:alpha val="47000"/>
                    </a:srgbClr>
                  </a:gs>
                </a:gsLst>
                <a:lin ang="0"/>
              </a:gradFill>
              <a:prstDash val="solid"/>
              <a:miter/>
            </a:ln>
          </p:spPr>
        </p:sp>
      </p:grpSp>
      <p:grpSp>
        <p:nvGrpSpPr>
          <p:cNvPr id="6" name="Group 6"/>
          <p:cNvGrpSpPr>
            <a:grpSpLocks noChangeAspect="1"/>
          </p:cNvGrpSpPr>
          <p:nvPr/>
        </p:nvGrpSpPr>
        <p:grpSpPr>
          <a:xfrm>
            <a:off x="1678367" y="4565555"/>
            <a:ext cx="3406475" cy="3406475"/>
            <a:chOff x="0" y="0"/>
            <a:chExt cx="14840029" cy="14840029"/>
          </a:xfrm>
        </p:grpSpPr>
        <p:sp>
          <p:nvSpPr>
            <p:cNvPr id="7" name="Freeform 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397D84">
                    <a:alpha val="100000"/>
                  </a:srgbClr>
                </a:gs>
                <a:gs pos="100000">
                  <a:srgbClr val="FFFFFF">
                    <a:alpha val="47000"/>
                  </a:srgbClr>
                </a:gs>
              </a:gsLst>
              <a:lin ang="0"/>
            </a:gradFill>
          </p:spPr>
        </p:sp>
        <p:sp>
          <p:nvSpPr>
            <p:cNvPr id="8" name="Freeform 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9" name="Freeform 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8388" r="-28388"/>
              </a:stretch>
            </a:blipFill>
          </p:spPr>
        </p:sp>
      </p:grpSp>
      <p:sp>
        <p:nvSpPr>
          <p:cNvPr id="10" name="TextBox 10"/>
          <p:cNvSpPr txBox="1"/>
          <p:nvPr/>
        </p:nvSpPr>
        <p:spPr>
          <a:xfrm>
            <a:off x="5373531" y="1680847"/>
            <a:ext cx="7540937" cy="1209473"/>
          </a:xfrm>
          <a:prstGeom prst="rect">
            <a:avLst/>
          </a:prstGeom>
        </p:spPr>
        <p:txBody>
          <a:bodyPr lIns="0" tIns="0" rIns="0" bIns="0" rtlCol="0" anchor="t">
            <a:spAutoFit/>
          </a:bodyPr>
          <a:lstStyle/>
          <a:p>
            <a:pPr algn="l">
              <a:lnSpc>
                <a:spcPts val="9140"/>
              </a:lnSpc>
            </a:pPr>
            <a:r>
              <a:rPr lang="en-US" sz="8961" b="1">
                <a:solidFill>
                  <a:srgbClr val="FFFFFF"/>
                </a:solidFill>
                <a:latin typeface="Garet Bold"/>
                <a:ea typeface="Garet Bold"/>
                <a:cs typeface="Garet Bold"/>
                <a:sym typeface="Garet Bold"/>
              </a:rPr>
              <a:t>OBJECTIVE</a:t>
            </a:r>
          </a:p>
        </p:txBody>
      </p:sp>
      <p:sp>
        <p:nvSpPr>
          <p:cNvPr id="11" name="TextBox 11"/>
          <p:cNvSpPr txBox="1"/>
          <p:nvPr/>
        </p:nvSpPr>
        <p:spPr>
          <a:xfrm>
            <a:off x="6590226" y="3998956"/>
            <a:ext cx="11367193" cy="3973074"/>
          </a:xfrm>
          <a:prstGeom prst="rect">
            <a:avLst/>
          </a:prstGeom>
        </p:spPr>
        <p:txBody>
          <a:bodyPr lIns="0" tIns="0" rIns="0" bIns="0" rtlCol="0" anchor="t">
            <a:spAutoFit/>
          </a:bodyPr>
          <a:lstStyle/>
          <a:p>
            <a:pPr algn="l">
              <a:lnSpc>
                <a:spcPts val="4510"/>
              </a:lnSpc>
            </a:pPr>
            <a:r>
              <a:rPr lang="en-US" sz="3221">
                <a:solidFill>
                  <a:srgbClr val="FFFFFF"/>
                </a:solidFill>
                <a:latin typeface="Arimo"/>
                <a:ea typeface="Arimo"/>
                <a:cs typeface="Arimo"/>
                <a:sym typeface="Arimo"/>
              </a:rPr>
              <a:t>The OPS-SAT spacecraft autonomy objective, managed by ESA, tests new autonomous operations in space. This small CubeSat serves as an in-orbit testbed for innovative software that could enhance satellite missions. The goal is to improve onboard decision-making, reduce ground control reliance, and enable responsive operations, paving the way for more flexible space missions.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298012" y="1257732"/>
            <a:ext cx="697751" cy="709359"/>
          </a:xfrm>
          <a:custGeom>
            <a:avLst/>
            <a:gdLst/>
            <a:ahLst/>
            <a:cxnLst/>
            <a:rect l="l" t="t" r="r" b="b"/>
            <a:pathLst>
              <a:path w="697751" h="709359">
                <a:moveTo>
                  <a:pt x="0" y="0"/>
                </a:moveTo>
                <a:lnTo>
                  <a:pt x="697751" y="0"/>
                </a:lnTo>
                <a:lnTo>
                  <a:pt x="697751" y="709359"/>
                </a:lnTo>
                <a:lnTo>
                  <a:pt x="0" y="7093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79519" y="2109966"/>
            <a:ext cx="7565267" cy="1144707"/>
          </a:xfrm>
          <a:prstGeom prst="rect">
            <a:avLst/>
          </a:prstGeom>
        </p:spPr>
        <p:txBody>
          <a:bodyPr lIns="0" tIns="0" rIns="0" bIns="0" rtlCol="0" anchor="t">
            <a:spAutoFit/>
          </a:bodyPr>
          <a:lstStyle/>
          <a:p>
            <a:pPr algn="l">
              <a:lnSpc>
                <a:spcPts val="8641"/>
              </a:lnSpc>
            </a:pPr>
            <a:r>
              <a:rPr lang="en-US" sz="8472" b="1">
                <a:solidFill>
                  <a:srgbClr val="FFFFFF"/>
                </a:solidFill>
                <a:latin typeface="Garet Bold"/>
                <a:ea typeface="Garet Bold"/>
                <a:cs typeface="Garet Bold"/>
                <a:sym typeface="Garet Bold"/>
              </a:rPr>
              <a:t>MOTIVATION</a:t>
            </a:r>
          </a:p>
        </p:txBody>
      </p:sp>
      <p:sp>
        <p:nvSpPr>
          <p:cNvPr id="5" name="Freeform 5"/>
          <p:cNvSpPr/>
          <p:nvPr/>
        </p:nvSpPr>
        <p:spPr>
          <a:xfrm>
            <a:off x="784871" y="1008964"/>
            <a:ext cx="487658" cy="301723"/>
          </a:xfrm>
          <a:custGeom>
            <a:avLst/>
            <a:gdLst/>
            <a:ahLst/>
            <a:cxnLst/>
            <a:rect l="l" t="t" r="r" b="b"/>
            <a:pathLst>
              <a:path w="487658" h="301723">
                <a:moveTo>
                  <a:pt x="0" y="0"/>
                </a:moveTo>
                <a:lnTo>
                  <a:pt x="487658" y="0"/>
                </a:lnTo>
                <a:lnTo>
                  <a:pt x="487658" y="301724"/>
                </a:lnTo>
                <a:lnTo>
                  <a:pt x="0" y="3017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a:grpSpLocks noChangeAspect="1"/>
          </p:cNvGrpSpPr>
          <p:nvPr/>
        </p:nvGrpSpPr>
        <p:grpSpPr>
          <a:xfrm>
            <a:off x="16298012" y="2296794"/>
            <a:ext cx="2846706" cy="2846706"/>
            <a:chOff x="0" y="0"/>
            <a:chExt cx="14840029" cy="14840029"/>
          </a:xfrm>
        </p:grpSpPr>
        <p:sp>
          <p:nvSpPr>
            <p:cNvPr id="7" name="Freeform 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397D84">
                    <a:alpha val="100000"/>
                  </a:srgbClr>
                </a:gs>
                <a:gs pos="100000">
                  <a:srgbClr val="FFFFFF">
                    <a:alpha val="47000"/>
                  </a:srgbClr>
                </a:gs>
              </a:gsLst>
              <a:lin ang="0"/>
            </a:gradFill>
          </p:spPr>
        </p:sp>
        <p:sp>
          <p:nvSpPr>
            <p:cNvPr id="8" name="Freeform 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9" name="Freeform 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8388" r="-28388"/>
              </a:stretch>
            </a:blipFill>
          </p:spPr>
        </p:sp>
      </p:grpSp>
      <p:grpSp>
        <p:nvGrpSpPr>
          <p:cNvPr id="10" name="Group 10"/>
          <p:cNvGrpSpPr>
            <a:grpSpLocks noChangeAspect="1"/>
          </p:cNvGrpSpPr>
          <p:nvPr/>
        </p:nvGrpSpPr>
        <p:grpSpPr>
          <a:xfrm>
            <a:off x="12869410" y="2296794"/>
            <a:ext cx="2846706" cy="2846706"/>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397D84">
                    <a:alpha val="100000"/>
                  </a:srgbClr>
                </a:gs>
                <a:gs pos="100000">
                  <a:srgbClr val="FFFFFF">
                    <a:alpha val="47000"/>
                  </a:srgbClr>
                </a:gs>
              </a:gsLst>
              <a:lin ang="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8492" r="-38492"/>
              </a:stretch>
            </a:blipFill>
          </p:spPr>
        </p:sp>
      </p:grpSp>
      <p:grpSp>
        <p:nvGrpSpPr>
          <p:cNvPr id="14" name="Group 14"/>
          <p:cNvGrpSpPr>
            <a:grpSpLocks noChangeAspect="1"/>
          </p:cNvGrpSpPr>
          <p:nvPr/>
        </p:nvGrpSpPr>
        <p:grpSpPr>
          <a:xfrm>
            <a:off x="8983011" y="2296794"/>
            <a:ext cx="2846706" cy="2846706"/>
            <a:chOff x="0" y="0"/>
            <a:chExt cx="14840029" cy="14840029"/>
          </a:xfrm>
        </p:grpSpPr>
        <p:sp>
          <p:nvSpPr>
            <p:cNvPr id="15" name="Freeform 1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397D84">
                    <a:alpha val="100000"/>
                  </a:srgbClr>
                </a:gs>
                <a:gs pos="100000">
                  <a:srgbClr val="FFFFFF">
                    <a:alpha val="47000"/>
                  </a:srgbClr>
                </a:gs>
              </a:gsLst>
              <a:lin ang="0"/>
            </a:gradFill>
          </p:spPr>
        </p:sp>
        <p:sp>
          <p:nvSpPr>
            <p:cNvPr id="16" name="Freeform 1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7" name="Freeform 1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5088" r="-35088"/>
              </a:stretch>
            </a:blipFill>
          </p:spPr>
        </p:sp>
      </p:grpSp>
      <p:sp>
        <p:nvSpPr>
          <p:cNvPr id="18" name="TextBox 18"/>
          <p:cNvSpPr txBox="1"/>
          <p:nvPr/>
        </p:nvSpPr>
        <p:spPr>
          <a:xfrm>
            <a:off x="867711" y="4873257"/>
            <a:ext cx="15779177" cy="3966711"/>
          </a:xfrm>
          <a:prstGeom prst="rect">
            <a:avLst/>
          </a:prstGeom>
        </p:spPr>
        <p:txBody>
          <a:bodyPr lIns="0" tIns="0" rIns="0" bIns="0" rtlCol="0" anchor="t">
            <a:spAutoFit/>
          </a:bodyPr>
          <a:lstStyle/>
          <a:p>
            <a:pPr marL="809010" lvl="1" indent="-404505" algn="l">
              <a:lnSpc>
                <a:spcPts val="5246"/>
              </a:lnSpc>
              <a:buAutoNum type="arabicPeriod"/>
            </a:pPr>
            <a:r>
              <a:rPr lang="en-US" sz="3747">
                <a:solidFill>
                  <a:srgbClr val="FFFFFF"/>
                </a:solidFill>
                <a:latin typeface="Arimo"/>
                <a:ea typeface="Arimo"/>
                <a:cs typeface="Arimo"/>
                <a:sym typeface="Arimo"/>
              </a:rPr>
              <a:t>OPS-SAT tests innovative software and operational ideas to enhance mission efficiency.</a:t>
            </a:r>
          </a:p>
          <a:p>
            <a:pPr marL="809010" lvl="1" indent="-404505" algn="l">
              <a:lnSpc>
                <a:spcPts val="5246"/>
              </a:lnSpc>
              <a:buAutoNum type="arabicPeriod"/>
            </a:pPr>
            <a:r>
              <a:rPr lang="en-US" sz="3747">
                <a:solidFill>
                  <a:srgbClr val="FFFFFF"/>
                </a:solidFill>
                <a:latin typeface="Arimo"/>
                <a:ea typeface="Arimo"/>
                <a:cs typeface="Arimo"/>
                <a:sym typeface="Arimo"/>
              </a:rPr>
              <a:t>It improves onboard decision-making, minimizing reliance on ground control.</a:t>
            </a:r>
          </a:p>
          <a:p>
            <a:pPr marL="809010" lvl="1" indent="-404505" algn="l">
              <a:lnSpc>
                <a:spcPts val="5246"/>
              </a:lnSpc>
              <a:buAutoNum type="arabicPeriod"/>
            </a:pPr>
            <a:r>
              <a:rPr lang="en-US" sz="3747">
                <a:solidFill>
                  <a:srgbClr val="FFFFFF"/>
                </a:solidFill>
                <a:latin typeface="Arimo"/>
                <a:ea typeface="Arimo"/>
                <a:cs typeface="Arimo"/>
                <a:sym typeface="Arimo"/>
              </a:rPr>
              <a:t>The mission paves the way for future autonomous space explorations by supporting independent spacecraft operations.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298012" y="1257732"/>
            <a:ext cx="697751" cy="709359"/>
          </a:xfrm>
          <a:custGeom>
            <a:avLst/>
            <a:gdLst/>
            <a:ahLst/>
            <a:cxnLst/>
            <a:rect l="l" t="t" r="r" b="b"/>
            <a:pathLst>
              <a:path w="697751" h="709359">
                <a:moveTo>
                  <a:pt x="0" y="0"/>
                </a:moveTo>
                <a:lnTo>
                  <a:pt x="697751" y="0"/>
                </a:lnTo>
                <a:lnTo>
                  <a:pt x="697751" y="709359"/>
                </a:lnTo>
                <a:lnTo>
                  <a:pt x="0" y="7093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711407" y="1419657"/>
            <a:ext cx="10354353" cy="1205865"/>
          </a:xfrm>
          <a:prstGeom prst="rect">
            <a:avLst/>
          </a:prstGeom>
        </p:spPr>
        <p:txBody>
          <a:bodyPr lIns="0" tIns="0" rIns="0" bIns="0" rtlCol="0" anchor="t">
            <a:spAutoFit/>
          </a:bodyPr>
          <a:lstStyle/>
          <a:p>
            <a:pPr algn="ctr">
              <a:lnSpc>
                <a:spcPts val="9180"/>
              </a:lnSpc>
            </a:pPr>
            <a:r>
              <a:rPr lang="en-US" sz="9000" b="1">
                <a:solidFill>
                  <a:srgbClr val="FFFFFF"/>
                </a:solidFill>
                <a:latin typeface="Garet Bold"/>
                <a:ea typeface="Garet Bold"/>
                <a:cs typeface="Garet Bold"/>
                <a:sym typeface="Garet Bold"/>
              </a:rPr>
              <a:t>APPLICATIONS</a:t>
            </a:r>
          </a:p>
        </p:txBody>
      </p:sp>
      <p:sp>
        <p:nvSpPr>
          <p:cNvPr id="5" name="TextBox 5"/>
          <p:cNvSpPr txBox="1"/>
          <p:nvPr/>
        </p:nvSpPr>
        <p:spPr>
          <a:xfrm>
            <a:off x="1854911" y="3634104"/>
            <a:ext cx="15782006" cy="5624196"/>
          </a:xfrm>
          <a:prstGeom prst="rect">
            <a:avLst/>
          </a:prstGeom>
        </p:spPr>
        <p:txBody>
          <a:bodyPr lIns="0" tIns="0" rIns="0" bIns="0" rtlCol="0" anchor="t">
            <a:spAutoFit/>
          </a:bodyPr>
          <a:lstStyle/>
          <a:p>
            <a:pPr marL="690871" lvl="1" indent="-345435" algn="l">
              <a:lnSpc>
                <a:spcPts val="4479"/>
              </a:lnSpc>
              <a:buAutoNum type="arabicPeriod"/>
            </a:pPr>
            <a:r>
              <a:rPr lang="en-US" sz="3199" b="1">
                <a:solidFill>
                  <a:srgbClr val="FFFFFF"/>
                </a:solidFill>
                <a:latin typeface="Arimo Bold"/>
                <a:ea typeface="Arimo Bold"/>
                <a:cs typeface="Arimo Bold"/>
                <a:sym typeface="Arimo Bold"/>
              </a:rPr>
              <a:t>Real-Time Decision Making: OPS-SAT autonomously makes quick decisions, reducing ground control dependency.</a:t>
            </a:r>
          </a:p>
          <a:p>
            <a:pPr marL="690871" lvl="1" indent="-345435" algn="l">
              <a:lnSpc>
                <a:spcPts val="4479"/>
              </a:lnSpc>
              <a:buAutoNum type="arabicPeriod"/>
            </a:pPr>
            <a:r>
              <a:rPr lang="en-US" sz="3199" b="1">
                <a:solidFill>
                  <a:srgbClr val="FFFFFF"/>
                </a:solidFill>
                <a:latin typeface="Arimo Bold"/>
                <a:ea typeface="Arimo Bold"/>
                <a:cs typeface="Arimo Bold"/>
                <a:sym typeface="Arimo Bold"/>
              </a:rPr>
              <a:t>Anomaly Detection: It detects anomalies and initiates corrections autonomously, ensuring smooth operations.</a:t>
            </a:r>
          </a:p>
          <a:p>
            <a:pPr marL="690871" lvl="1" indent="-345435" algn="l">
              <a:lnSpc>
                <a:spcPts val="4479"/>
              </a:lnSpc>
              <a:buAutoNum type="arabicPeriod"/>
            </a:pPr>
            <a:r>
              <a:rPr lang="en-US" sz="3199" b="1">
                <a:solidFill>
                  <a:srgbClr val="FFFFFF"/>
                </a:solidFill>
                <a:latin typeface="Arimo Bold"/>
                <a:ea typeface="Arimo Bold"/>
                <a:cs typeface="Arimo Bold"/>
                <a:sym typeface="Arimo Bold"/>
              </a:rPr>
              <a:t>Resource Management: The spacecraft manages its resources to optimize functionality and extend mission life.</a:t>
            </a:r>
          </a:p>
          <a:p>
            <a:pPr marL="690871" lvl="1" indent="-345435" algn="l">
              <a:lnSpc>
                <a:spcPts val="4479"/>
              </a:lnSpc>
              <a:buAutoNum type="arabicPeriod"/>
            </a:pPr>
            <a:r>
              <a:rPr lang="en-US" sz="3199" b="1">
                <a:solidFill>
                  <a:srgbClr val="FFFFFF"/>
                </a:solidFill>
                <a:latin typeface="Arimo Bold"/>
                <a:ea typeface="Arimo Bold"/>
                <a:cs typeface="Arimo Bold"/>
                <a:sym typeface="Arimo Bold"/>
              </a:rPr>
              <a:t>Autonomous Navigation: OPS-SAT independently determines its position and trajectory for precise maneuvers.</a:t>
            </a:r>
          </a:p>
          <a:p>
            <a:pPr marL="690871" lvl="1" indent="-345435" algn="l">
              <a:lnSpc>
                <a:spcPts val="4479"/>
              </a:lnSpc>
              <a:buAutoNum type="arabicPeriod"/>
            </a:pPr>
            <a:r>
              <a:rPr lang="en-US" sz="3199" b="1">
                <a:solidFill>
                  <a:srgbClr val="FFFFFF"/>
                </a:solidFill>
                <a:latin typeface="Arimo Bold"/>
                <a:ea typeface="Arimo Bold"/>
                <a:cs typeface="Arimo Bold"/>
                <a:sym typeface="Arimo Bold"/>
              </a:rPr>
              <a:t>Experiment Management: It autonomously schedules and conducts experiments, boosting research efficiency.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298012" y="1257732"/>
            <a:ext cx="697751" cy="709359"/>
          </a:xfrm>
          <a:custGeom>
            <a:avLst/>
            <a:gdLst/>
            <a:ahLst/>
            <a:cxnLst/>
            <a:rect l="l" t="t" r="r" b="b"/>
            <a:pathLst>
              <a:path w="697751" h="709359">
                <a:moveTo>
                  <a:pt x="0" y="0"/>
                </a:moveTo>
                <a:lnTo>
                  <a:pt x="697751" y="0"/>
                </a:lnTo>
                <a:lnTo>
                  <a:pt x="697751" y="709359"/>
                </a:lnTo>
                <a:lnTo>
                  <a:pt x="0" y="7093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593727" y="1445121"/>
            <a:ext cx="8819566" cy="1205865"/>
          </a:xfrm>
          <a:prstGeom prst="rect">
            <a:avLst/>
          </a:prstGeom>
        </p:spPr>
        <p:txBody>
          <a:bodyPr lIns="0" tIns="0" rIns="0" bIns="0" rtlCol="0" anchor="t">
            <a:spAutoFit/>
          </a:bodyPr>
          <a:lstStyle/>
          <a:p>
            <a:pPr algn="l">
              <a:lnSpc>
                <a:spcPts val="9180"/>
              </a:lnSpc>
            </a:pPr>
            <a:r>
              <a:rPr lang="en-US" sz="9000" b="1">
                <a:solidFill>
                  <a:srgbClr val="FFFFFF"/>
                </a:solidFill>
                <a:latin typeface="Garet Bold"/>
                <a:ea typeface="Garet Bold"/>
                <a:cs typeface="Garet Bold"/>
                <a:sym typeface="Garet Bold"/>
              </a:rPr>
              <a:t>LIMITATIONS</a:t>
            </a:r>
          </a:p>
        </p:txBody>
      </p:sp>
      <p:grpSp>
        <p:nvGrpSpPr>
          <p:cNvPr id="5" name="Group 5"/>
          <p:cNvGrpSpPr>
            <a:grpSpLocks noChangeAspect="1"/>
          </p:cNvGrpSpPr>
          <p:nvPr/>
        </p:nvGrpSpPr>
        <p:grpSpPr>
          <a:xfrm>
            <a:off x="1028700" y="2131774"/>
            <a:ext cx="6596243" cy="6596243"/>
            <a:chOff x="0" y="0"/>
            <a:chExt cx="14840029" cy="14840029"/>
          </a:xfrm>
        </p:grpSpPr>
        <p:sp>
          <p:nvSpPr>
            <p:cNvPr id="6" name="Freeform 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397D84">
                    <a:alpha val="100000"/>
                  </a:srgbClr>
                </a:gs>
                <a:gs pos="100000">
                  <a:srgbClr val="FFFFFF">
                    <a:alpha val="47000"/>
                  </a:srgbClr>
                </a:gs>
              </a:gsLst>
              <a:lin ang="0"/>
            </a:gradFill>
          </p:spPr>
        </p:sp>
        <p:sp>
          <p:nvSpPr>
            <p:cNvPr id="7" name="Freeform 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8" name="Freeform 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712" r="-24712"/>
              </a:stretch>
            </a:blipFill>
          </p:spPr>
        </p:sp>
      </p:grpSp>
      <p:grpSp>
        <p:nvGrpSpPr>
          <p:cNvPr id="9" name="Group 9"/>
          <p:cNvGrpSpPr/>
          <p:nvPr/>
        </p:nvGrpSpPr>
        <p:grpSpPr>
          <a:xfrm>
            <a:off x="494500" y="4302486"/>
            <a:ext cx="2496167" cy="2904630"/>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28096" r="-28096"/>
              </a:stretch>
            </a:blipFill>
            <a:ln w="38100" cap="sq">
              <a:gradFill>
                <a:gsLst>
                  <a:gs pos="0">
                    <a:srgbClr val="397D84">
                      <a:alpha val="100000"/>
                    </a:srgbClr>
                  </a:gs>
                  <a:gs pos="100000">
                    <a:srgbClr val="FFFFFF">
                      <a:alpha val="47000"/>
                    </a:srgbClr>
                  </a:gs>
                </a:gsLst>
                <a:lin ang="0"/>
              </a:gradFill>
              <a:prstDash val="solid"/>
              <a:miter/>
            </a:ln>
          </p:spPr>
        </p:sp>
      </p:grpSp>
      <p:sp>
        <p:nvSpPr>
          <p:cNvPr id="11" name="TextBox 11"/>
          <p:cNvSpPr txBox="1"/>
          <p:nvPr/>
        </p:nvSpPr>
        <p:spPr>
          <a:xfrm>
            <a:off x="5586283" y="3444873"/>
            <a:ext cx="12701717" cy="4695166"/>
          </a:xfrm>
          <a:prstGeom prst="rect">
            <a:avLst/>
          </a:prstGeom>
        </p:spPr>
        <p:txBody>
          <a:bodyPr lIns="0" tIns="0" rIns="0" bIns="0" rtlCol="0" anchor="t">
            <a:spAutoFit/>
          </a:bodyPr>
          <a:lstStyle/>
          <a:p>
            <a:pPr algn="l">
              <a:lnSpc>
                <a:spcPts val="4676"/>
              </a:lnSpc>
            </a:pPr>
            <a:endParaRPr/>
          </a:p>
          <a:p>
            <a:pPr marL="721252" lvl="1" indent="-360626" algn="l">
              <a:lnSpc>
                <a:spcPts val="4676"/>
              </a:lnSpc>
              <a:buAutoNum type="arabicPeriod"/>
            </a:pPr>
            <a:r>
              <a:rPr lang="en-US" sz="3340" b="1">
                <a:solidFill>
                  <a:srgbClr val="FFFFFF"/>
                </a:solidFill>
                <a:latin typeface="Arimo Bold"/>
                <a:ea typeface="Arimo Bold"/>
                <a:cs typeface="Arimo Bold"/>
                <a:sym typeface="Arimo Bold"/>
              </a:rPr>
              <a:t>Limited Computational Resources: Its small size restricts computational power, affecting the complexity of algorithms it can run.</a:t>
            </a:r>
          </a:p>
          <a:p>
            <a:pPr marL="721252" lvl="1" indent="-360626" algn="l">
              <a:lnSpc>
                <a:spcPts val="4676"/>
              </a:lnSpc>
              <a:buAutoNum type="arabicPeriod"/>
            </a:pPr>
            <a:r>
              <a:rPr lang="en-US" sz="3340" b="1">
                <a:solidFill>
                  <a:srgbClr val="FFFFFF"/>
                </a:solidFill>
                <a:latin typeface="Arimo Bold"/>
                <a:ea typeface="Arimo Bold"/>
                <a:cs typeface="Arimo Bold"/>
                <a:sym typeface="Arimo Bold"/>
              </a:rPr>
              <a:t>Communication Dependence: It relies heavily on ground-based communication for updates and commands.</a:t>
            </a:r>
          </a:p>
          <a:p>
            <a:pPr marL="721252" lvl="1" indent="-360626" algn="l">
              <a:lnSpc>
                <a:spcPts val="4676"/>
              </a:lnSpc>
              <a:buAutoNum type="arabicPeriod"/>
            </a:pPr>
            <a:r>
              <a:rPr lang="en-US" sz="3340" b="1">
                <a:solidFill>
                  <a:srgbClr val="FFFFFF"/>
                </a:solidFill>
                <a:latin typeface="Arimo Bold"/>
                <a:ea typeface="Arimo Bold"/>
                <a:cs typeface="Arimo Bold"/>
                <a:sym typeface="Arimo Bold"/>
              </a:rPr>
              <a:t>Environmental Constraints: Challenges like radiation and temperature fluctuations can limit autonomous operations.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298012" y="1257732"/>
            <a:ext cx="697751" cy="709359"/>
          </a:xfrm>
          <a:custGeom>
            <a:avLst/>
            <a:gdLst/>
            <a:ahLst/>
            <a:cxnLst/>
            <a:rect l="l" t="t" r="r" b="b"/>
            <a:pathLst>
              <a:path w="697751" h="709359">
                <a:moveTo>
                  <a:pt x="0" y="0"/>
                </a:moveTo>
                <a:lnTo>
                  <a:pt x="697751" y="0"/>
                </a:lnTo>
                <a:lnTo>
                  <a:pt x="697751" y="709359"/>
                </a:lnTo>
                <a:lnTo>
                  <a:pt x="0" y="7093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96121" y="1755286"/>
            <a:ext cx="7953356" cy="1128250"/>
          </a:xfrm>
          <a:prstGeom prst="rect">
            <a:avLst/>
          </a:prstGeom>
        </p:spPr>
        <p:txBody>
          <a:bodyPr lIns="0" tIns="0" rIns="0" bIns="0" rtlCol="0" anchor="t">
            <a:spAutoFit/>
          </a:bodyPr>
          <a:lstStyle/>
          <a:p>
            <a:pPr algn="l">
              <a:lnSpc>
                <a:spcPts val="8531"/>
              </a:lnSpc>
            </a:pPr>
            <a:r>
              <a:rPr lang="en-US" sz="8363" b="1">
                <a:solidFill>
                  <a:srgbClr val="FFFFFF"/>
                </a:solidFill>
                <a:latin typeface="Garet Bold"/>
                <a:ea typeface="Garet Bold"/>
                <a:cs typeface="Garet Bold"/>
                <a:sym typeface="Garet Bold"/>
              </a:rPr>
              <a:t>CONCLUSION</a:t>
            </a:r>
          </a:p>
        </p:txBody>
      </p:sp>
      <p:grpSp>
        <p:nvGrpSpPr>
          <p:cNvPr id="5" name="Group 5"/>
          <p:cNvGrpSpPr/>
          <p:nvPr/>
        </p:nvGrpSpPr>
        <p:grpSpPr>
          <a:xfrm>
            <a:off x="8982056" y="5578393"/>
            <a:ext cx="2496167" cy="2904630"/>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218" r="-37218"/>
              </a:stretch>
            </a:blipFill>
            <a:ln w="38100" cap="sq">
              <a:gradFill>
                <a:gsLst>
                  <a:gs pos="0">
                    <a:srgbClr val="397D84">
                      <a:alpha val="100000"/>
                    </a:srgbClr>
                  </a:gs>
                  <a:gs pos="100000">
                    <a:srgbClr val="FFFFFF">
                      <a:alpha val="47000"/>
                    </a:srgbClr>
                  </a:gs>
                </a:gsLst>
                <a:lin ang="0"/>
              </a:gradFill>
              <a:prstDash val="solid"/>
              <a:miter/>
            </a:ln>
          </p:spPr>
        </p:sp>
      </p:grpSp>
      <p:grpSp>
        <p:nvGrpSpPr>
          <p:cNvPr id="7" name="Group 7"/>
          <p:cNvGrpSpPr/>
          <p:nvPr/>
        </p:nvGrpSpPr>
        <p:grpSpPr>
          <a:xfrm>
            <a:off x="13158423" y="5578393"/>
            <a:ext cx="2496167" cy="2904630"/>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53434" r="-53434"/>
              </a:stretch>
            </a:blipFill>
            <a:ln w="38100" cap="sq">
              <a:gradFill>
                <a:gsLst>
                  <a:gs pos="0">
                    <a:srgbClr val="397D84">
                      <a:alpha val="100000"/>
                    </a:srgbClr>
                  </a:gs>
                  <a:gs pos="100000">
                    <a:srgbClr val="FFFFFF">
                      <a:alpha val="47000"/>
                    </a:srgbClr>
                  </a:gs>
                </a:gsLst>
                <a:lin ang="0"/>
              </a:gradFill>
              <a:prstDash val="solid"/>
              <a:miter/>
            </a:ln>
          </p:spPr>
        </p:sp>
      </p:grpSp>
      <p:sp>
        <p:nvSpPr>
          <p:cNvPr id="9" name="Freeform 9"/>
          <p:cNvSpPr/>
          <p:nvPr/>
        </p:nvSpPr>
        <p:spPr>
          <a:xfrm>
            <a:off x="11804933" y="6516033"/>
            <a:ext cx="1026779" cy="1029352"/>
          </a:xfrm>
          <a:custGeom>
            <a:avLst/>
            <a:gdLst/>
            <a:ahLst/>
            <a:cxnLst/>
            <a:rect l="l" t="t" r="r" b="b"/>
            <a:pathLst>
              <a:path w="1026779" h="1029352">
                <a:moveTo>
                  <a:pt x="0" y="0"/>
                </a:moveTo>
                <a:lnTo>
                  <a:pt x="1026779" y="0"/>
                </a:lnTo>
                <a:lnTo>
                  <a:pt x="1026779" y="1029352"/>
                </a:lnTo>
                <a:lnTo>
                  <a:pt x="0" y="1029352"/>
                </a:lnTo>
                <a:lnTo>
                  <a:pt x="0" y="0"/>
                </a:lnTo>
                <a:close/>
              </a:path>
            </a:pathLst>
          </a:custGeom>
          <a:blipFill>
            <a:blip r:embed="rId7"/>
            <a:stretch>
              <a:fillRect/>
            </a:stretch>
          </a:blipFill>
        </p:spPr>
      </p:sp>
      <p:sp>
        <p:nvSpPr>
          <p:cNvPr id="10" name="TextBox 10"/>
          <p:cNvSpPr txBox="1"/>
          <p:nvPr/>
        </p:nvSpPr>
        <p:spPr>
          <a:xfrm>
            <a:off x="1196121" y="4054371"/>
            <a:ext cx="13788298" cy="4122771"/>
          </a:xfrm>
          <a:prstGeom prst="rect">
            <a:avLst/>
          </a:prstGeom>
        </p:spPr>
        <p:txBody>
          <a:bodyPr lIns="0" tIns="0" rIns="0" bIns="0" rtlCol="0" anchor="t">
            <a:spAutoFit/>
          </a:bodyPr>
          <a:lstStyle/>
          <a:p>
            <a:pPr algn="l">
              <a:lnSpc>
                <a:spcPts val="5470"/>
              </a:lnSpc>
            </a:pPr>
            <a:r>
              <a:rPr lang="en-US" sz="3907">
                <a:solidFill>
                  <a:srgbClr val="FFFFFF"/>
                </a:solidFill>
                <a:latin typeface="Arimo"/>
                <a:ea typeface="Arimo"/>
                <a:cs typeface="Arimo"/>
                <a:sym typeface="Arimo"/>
              </a:rPr>
              <a:t>The OPS-SAT spacecraft by the European Space Agency demonstrated the potential of increased autonomy in space missions. Serving as a testbed, it enabled autonomous decision-making and operations, showcasing enhanced efficiency and reduced reliance on ground control. This paves the way for future advancements in space exploration.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778459" y="1543005"/>
            <a:ext cx="16788231" cy="6942110"/>
            <a:chOff x="0" y="0"/>
            <a:chExt cx="4421632" cy="1828438"/>
          </a:xfrm>
        </p:grpSpPr>
        <p:sp>
          <p:nvSpPr>
            <p:cNvPr id="4" name="Freeform 4"/>
            <p:cNvSpPr/>
            <p:nvPr/>
          </p:nvSpPr>
          <p:spPr>
            <a:xfrm>
              <a:off x="19378" y="4838"/>
              <a:ext cx="4382875" cy="1823601"/>
            </a:xfrm>
            <a:custGeom>
              <a:avLst/>
              <a:gdLst/>
              <a:ahLst/>
              <a:cxnLst/>
              <a:rect l="l" t="t" r="r" b="b"/>
              <a:pathLst>
                <a:path w="4382875" h="1823601">
                  <a:moveTo>
                    <a:pt x="2235422" y="9020"/>
                  </a:moveTo>
                  <a:lnTo>
                    <a:pt x="4358270" y="677852"/>
                  </a:lnTo>
                  <a:cubicBezTo>
                    <a:pt x="4368393" y="681042"/>
                    <a:pt x="4376345" y="688934"/>
                    <a:pt x="4379610" y="699032"/>
                  </a:cubicBezTo>
                  <a:cubicBezTo>
                    <a:pt x="4382876" y="709130"/>
                    <a:pt x="4381050" y="720185"/>
                    <a:pt x="4374712" y="728697"/>
                  </a:cubicBezTo>
                  <a:lnTo>
                    <a:pt x="3586923" y="1786614"/>
                  </a:lnTo>
                  <a:cubicBezTo>
                    <a:pt x="3569592" y="1809887"/>
                    <a:pt x="3542282" y="1823600"/>
                    <a:pt x="3513265" y="1823600"/>
                  </a:cubicBezTo>
                  <a:lnTo>
                    <a:pt x="869611" y="1823600"/>
                  </a:lnTo>
                  <a:cubicBezTo>
                    <a:pt x="840594" y="1823600"/>
                    <a:pt x="813284" y="1809887"/>
                    <a:pt x="795953" y="1786614"/>
                  </a:cubicBezTo>
                  <a:lnTo>
                    <a:pt x="8165" y="728697"/>
                  </a:lnTo>
                  <a:cubicBezTo>
                    <a:pt x="1826" y="720185"/>
                    <a:pt x="0" y="709130"/>
                    <a:pt x="3266" y="699032"/>
                  </a:cubicBezTo>
                  <a:cubicBezTo>
                    <a:pt x="6531" y="688934"/>
                    <a:pt x="14483" y="681042"/>
                    <a:pt x="24606" y="677852"/>
                  </a:cubicBezTo>
                  <a:lnTo>
                    <a:pt x="2147454" y="9020"/>
                  </a:lnTo>
                  <a:cubicBezTo>
                    <a:pt x="2176083" y="0"/>
                    <a:pt x="2206793" y="0"/>
                    <a:pt x="2235422" y="9020"/>
                  </a:cubicBezTo>
                  <a:close/>
                </a:path>
              </a:pathLst>
            </a:custGeom>
            <a:gradFill rotWithShape="1">
              <a:gsLst>
                <a:gs pos="0">
                  <a:srgbClr val="397D84">
                    <a:alpha val="77000"/>
                  </a:srgbClr>
                </a:gs>
                <a:gs pos="100000">
                  <a:srgbClr val="03070E">
                    <a:alpha val="36190"/>
                  </a:srgbClr>
                </a:gs>
              </a:gsLst>
              <a:lin ang="0"/>
            </a:gradFill>
            <a:ln w="66675" cap="rnd">
              <a:gradFill>
                <a:gsLst>
                  <a:gs pos="0">
                    <a:srgbClr val="397D84">
                      <a:alpha val="77000"/>
                    </a:srgbClr>
                  </a:gs>
                  <a:gs pos="100000">
                    <a:srgbClr val="03070E">
                      <a:alpha val="36190"/>
                    </a:srgbClr>
                  </a:gs>
                </a:gsLst>
                <a:lin ang="0"/>
              </a:gradFill>
              <a:prstDash val="solid"/>
              <a:round/>
            </a:ln>
          </p:spPr>
        </p:sp>
        <p:sp>
          <p:nvSpPr>
            <p:cNvPr id="5" name="TextBox 5"/>
            <p:cNvSpPr txBox="1"/>
            <p:nvPr/>
          </p:nvSpPr>
          <p:spPr>
            <a:xfrm>
              <a:off x="716980" y="386476"/>
              <a:ext cx="2987673" cy="1272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264150" y="4132090"/>
            <a:ext cx="11759699" cy="1866290"/>
          </a:xfrm>
          <a:prstGeom prst="rect">
            <a:avLst/>
          </a:prstGeom>
        </p:spPr>
        <p:txBody>
          <a:bodyPr lIns="0" tIns="0" rIns="0" bIns="0" rtlCol="0" anchor="t">
            <a:spAutoFit/>
          </a:bodyPr>
          <a:lstStyle/>
          <a:p>
            <a:pPr algn="ctr">
              <a:lnSpc>
                <a:spcPts val="15258"/>
              </a:lnSpc>
              <a:spcBef>
                <a:spcPct val="0"/>
              </a:spcBef>
            </a:pPr>
            <a:r>
              <a:rPr lang="en-US" sz="10899" b="1">
                <a:solidFill>
                  <a:srgbClr val="FFFFFF"/>
                </a:solidFill>
                <a:latin typeface="Garet Bold"/>
                <a:ea typeface="Garet Bold"/>
                <a:cs typeface="Garet Bold"/>
                <a:sym typeface="Garet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457</Words>
  <Application>Microsoft Office PowerPoint</Application>
  <PresentationFormat>Custom</PresentationFormat>
  <Paragraphs>28</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Arimo</vt:lpstr>
      <vt:lpstr>Arial</vt:lpstr>
      <vt:lpstr>Garet Bold</vt:lpstr>
      <vt:lpstr>Arimo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OPS-SAT SPACECRAFT AUTONOMY</dc:title>
  <dc:creator>Aarti Kalyane</dc:creator>
  <cp:lastModifiedBy>Aarti Kalyane</cp:lastModifiedBy>
  <cp:revision>2</cp:revision>
  <dcterms:created xsi:type="dcterms:W3CDTF">2006-08-16T00:00:00Z</dcterms:created>
  <dcterms:modified xsi:type="dcterms:W3CDTF">2025-10-09T12:40:16Z</dcterms:modified>
  <dc:identifier>DAG1Mcn7PqA</dc:identifier>
</cp:coreProperties>
</file>